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CA20E-D8E3-494F-9A6A-E0E7C02C4305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1D2EA-DB0B-4893-B763-C1951D223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E2FE4-89D9-4635-9737-E4CFE3158B90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8DC78-63E6-4561-BE3A-87646F2D2BA9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76891B-2444-45F3-BADC-DDAAE4CC7AF3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9D057-B15B-46E0-B52A-7870FA3E1FE4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CEB9D-0E0C-4734-A94E-6AB973922463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175F5-0C8D-49ED-A3A6-47E160B0D284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8B346-FBF8-4375-AA03-36AFC0BCCA7C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2B06A0-0B77-461B-AC86-90254A3C9E02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946CBB-8CF4-4B17-85EC-880B6778FF07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029D2-1BE5-42EB-9790-EC8E2A15C03B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1B33EE-7929-43CA-9FDD-8C9F08EE2A58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BDC7305-819F-41F5-9723-76665127341D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AC0156E-E99B-45B1-887E-F945730F18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219200"/>
            <a:ext cx="6172200" cy="28681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J</a:t>
            </a:r>
            <a:r>
              <a:rPr lang="sr-Cyrl-RS" dirty="0"/>
              <a:t>едначине у вези са сабирањем и одузимањем разломака у децималном запису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0226" y="4876800"/>
            <a:ext cx="3657600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RS" dirty="0" smtClean="0">
                <a:solidFill>
                  <a:schemeClr val="tx2"/>
                </a:solidFill>
              </a:rPr>
              <a:t>Четвртак    </a:t>
            </a:r>
            <a:r>
              <a:rPr lang="sr-Latn-RS" dirty="0" smtClean="0">
                <a:solidFill>
                  <a:schemeClr val="tx2"/>
                </a:solidFill>
              </a:rPr>
              <a:t>2</a:t>
            </a:r>
            <a:r>
              <a:rPr lang="sr-Cyrl-RS" dirty="0" smtClean="0">
                <a:solidFill>
                  <a:schemeClr val="tx2"/>
                </a:solidFill>
              </a:rPr>
              <a:t>6</a:t>
            </a:r>
            <a:r>
              <a:rPr lang="sr-Latn-RS" dirty="0" smtClean="0">
                <a:solidFill>
                  <a:schemeClr val="tx2"/>
                </a:solidFill>
              </a:rPr>
              <a:t>.03.2020.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Plus 4"/>
          <p:cNvSpPr/>
          <p:nvPr/>
        </p:nvSpPr>
        <p:spPr>
          <a:xfrm>
            <a:off x="1928794" y="1071546"/>
            <a:ext cx="571504" cy="642942"/>
          </a:xfrm>
          <a:prstGeom prst="mathPl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inus 5"/>
          <p:cNvSpPr/>
          <p:nvPr/>
        </p:nvSpPr>
        <p:spPr>
          <a:xfrm>
            <a:off x="6072198" y="214290"/>
            <a:ext cx="928694" cy="714380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1428728" y="5572140"/>
            <a:ext cx="857256" cy="71438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vision 7"/>
          <p:cNvSpPr/>
          <p:nvPr/>
        </p:nvSpPr>
        <p:spPr>
          <a:xfrm>
            <a:off x="4429124" y="5857892"/>
            <a:ext cx="857256" cy="571504"/>
          </a:xfrm>
          <a:prstGeom prst="mathDivid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qual 8"/>
          <p:cNvSpPr/>
          <p:nvPr/>
        </p:nvSpPr>
        <p:spPr>
          <a:xfrm>
            <a:off x="7929586" y="5429264"/>
            <a:ext cx="857256" cy="785818"/>
          </a:xfrm>
          <a:prstGeom prst="mathEqua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Not Equal 9"/>
          <p:cNvSpPr/>
          <p:nvPr/>
        </p:nvSpPr>
        <p:spPr>
          <a:xfrm>
            <a:off x="1357290" y="3214686"/>
            <a:ext cx="1285884" cy="642942"/>
          </a:xfrm>
          <a:prstGeom prst="mathNotEqua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156E-E99B-45B1-887E-F945730F18F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3891335"/>
      </p:ext>
    </p:extLst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28888" cy="5943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sr-Cyrl-RS" sz="2800" dirty="0">
                <a:solidFill>
                  <a:schemeClr val="tx2"/>
                </a:solidFill>
              </a:rPr>
              <a:t>Као што смо већ научили код једначина са разломцима, применићемо исто и на децималне </a:t>
            </a:r>
            <a:r>
              <a:rPr lang="sr-Cyrl-RS" sz="2800" dirty="0" smtClean="0">
                <a:solidFill>
                  <a:schemeClr val="tx2"/>
                </a:solidFill>
              </a:rPr>
              <a:t>бројеве.</a:t>
            </a:r>
            <a:endParaRPr lang="sr-Cyrl-RS" sz="2800" dirty="0">
              <a:solidFill>
                <a:schemeClr val="tx2"/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tx2"/>
              </a:solidFill>
            </a:endParaRPr>
          </a:p>
          <a:p>
            <a:r>
              <a:rPr lang="sr-Cyrl-RS" sz="2800" b="1" dirty="0">
                <a:solidFill>
                  <a:srgbClr val="92D050"/>
                </a:solidFill>
              </a:rPr>
              <a:t>п</a:t>
            </a:r>
            <a:r>
              <a:rPr lang="sr-Cyrl-RS" sz="2800" b="1" dirty="0" smtClean="0">
                <a:solidFill>
                  <a:srgbClr val="92D050"/>
                </a:solidFill>
              </a:rPr>
              <a:t>ознати сабирак   </a:t>
            </a:r>
            <a:r>
              <a:rPr lang="sr-Cyrl-RS" sz="2800" dirty="0" smtClean="0">
                <a:solidFill>
                  <a:schemeClr val="tx2"/>
                </a:solidFill>
              </a:rPr>
              <a:t>+   </a:t>
            </a:r>
            <a:r>
              <a:rPr lang="en-US" sz="2800" dirty="0" smtClean="0">
                <a:solidFill>
                  <a:schemeClr val="tx2"/>
                </a:solidFill>
              </a:rPr>
              <a:t>x</a:t>
            </a:r>
            <a:r>
              <a:rPr lang="sr-Cyrl-RS" sz="2800" dirty="0" smtClean="0">
                <a:solidFill>
                  <a:schemeClr val="tx2"/>
                </a:solidFill>
              </a:rPr>
              <a:t>   =  </a:t>
            </a:r>
            <a:r>
              <a:rPr lang="sr-Cyrl-R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збир</a:t>
            </a:r>
          </a:p>
          <a:p>
            <a:r>
              <a:rPr lang="en-US" sz="2800" dirty="0">
                <a:solidFill>
                  <a:schemeClr val="tx2"/>
                </a:solidFill>
              </a:rPr>
              <a:t>x</a:t>
            </a:r>
            <a:r>
              <a:rPr lang="sr-Cyrl-RS" sz="2800" dirty="0">
                <a:solidFill>
                  <a:schemeClr val="tx2"/>
                </a:solidFill>
              </a:rPr>
              <a:t>   =  </a:t>
            </a:r>
            <a:r>
              <a:rPr lang="sr-Cyrl-R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збир</a:t>
            </a:r>
            <a:r>
              <a:rPr lang="sr-Cyrl-RS" sz="2800" dirty="0" smtClean="0">
                <a:solidFill>
                  <a:schemeClr val="tx2"/>
                </a:solidFill>
              </a:rPr>
              <a:t>  -  </a:t>
            </a:r>
            <a:r>
              <a:rPr lang="sr-Cyrl-RS" sz="2800" b="1" dirty="0">
                <a:solidFill>
                  <a:srgbClr val="92D050"/>
                </a:solidFill>
              </a:rPr>
              <a:t>познати  сабирак</a:t>
            </a:r>
          </a:p>
          <a:p>
            <a:pPr marL="82296" indent="0">
              <a:buNone/>
            </a:pPr>
            <a:endParaRPr lang="sr-Cyrl-RS" sz="2800" dirty="0" smtClean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x</a:t>
            </a:r>
            <a:r>
              <a:rPr lang="sr-Cyrl-RS" sz="2800" dirty="0">
                <a:solidFill>
                  <a:schemeClr val="tx2"/>
                </a:solidFill>
              </a:rPr>
              <a:t> </a:t>
            </a:r>
            <a:r>
              <a:rPr lang="sr-Cyrl-RS" sz="2800" dirty="0" smtClean="0">
                <a:solidFill>
                  <a:schemeClr val="tx2"/>
                </a:solidFill>
              </a:rPr>
              <a:t>  -   </a:t>
            </a:r>
            <a:r>
              <a:rPr lang="sr-Cyrl-RS" sz="2800" b="1" dirty="0" smtClean="0">
                <a:solidFill>
                  <a:srgbClr val="00B0F0"/>
                </a:solidFill>
              </a:rPr>
              <a:t>умањилац</a:t>
            </a:r>
            <a:r>
              <a:rPr lang="sr-Cyrl-RS" sz="2800" dirty="0" smtClean="0">
                <a:solidFill>
                  <a:schemeClr val="tx2"/>
                </a:solidFill>
              </a:rPr>
              <a:t>   </a:t>
            </a:r>
            <a:r>
              <a:rPr lang="sr-Cyrl-RS" sz="2800" dirty="0">
                <a:solidFill>
                  <a:schemeClr val="tx2"/>
                </a:solidFill>
              </a:rPr>
              <a:t>=   </a:t>
            </a:r>
            <a:r>
              <a:rPr lang="sr-Cyrl-RS" sz="2800" dirty="0" smtClean="0">
                <a:solidFill>
                  <a:schemeClr val="tx2"/>
                </a:solidFill>
              </a:rPr>
              <a:t> </a:t>
            </a:r>
            <a:r>
              <a:rPr lang="sr-Cyrl-R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разлика</a:t>
            </a:r>
          </a:p>
          <a:p>
            <a:r>
              <a:rPr lang="en-US" sz="2800" dirty="0">
                <a:solidFill>
                  <a:schemeClr val="tx2"/>
                </a:solidFill>
              </a:rPr>
              <a:t>x</a:t>
            </a:r>
            <a:r>
              <a:rPr lang="sr-Cyrl-RS" sz="2800" dirty="0">
                <a:solidFill>
                  <a:schemeClr val="tx2"/>
                </a:solidFill>
              </a:rPr>
              <a:t>   </a:t>
            </a:r>
            <a:r>
              <a:rPr lang="sr-Cyrl-RS" sz="2800" dirty="0" smtClean="0">
                <a:solidFill>
                  <a:schemeClr val="tx2"/>
                </a:solidFill>
              </a:rPr>
              <a:t>=   </a:t>
            </a:r>
            <a:r>
              <a:rPr lang="sr-Cyrl-R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разлика</a:t>
            </a:r>
            <a:r>
              <a:rPr lang="sr-Cyrl-RS" sz="2800" dirty="0" smtClean="0">
                <a:solidFill>
                  <a:schemeClr val="tx2"/>
                </a:solidFill>
              </a:rPr>
              <a:t>    +    </a:t>
            </a:r>
            <a:r>
              <a:rPr lang="sr-Cyrl-RS" sz="2800" b="1" dirty="0">
                <a:solidFill>
                  <a:srgbClr val="00B0F0"/>
                </a:solidFill>
              </a:rPr>
              <a:t>умањилац</a:t>
            </a:r>
          </a:p>
          <a:p>
            <a:endParaRPr lang="sr-Cyrl-RS" sz="2800" dirty="0">
              <a:solidFill>
                <a:schemeClr val="tx2"/>
              </a:solidFill>
            </a:endParaRPr>
          </a:p>
          <a:p>
            <a:r>
              <a:rPr lang="sr-Cyrl-RS" sz="2800" dirty="0" smtClean="0">
                <a:solidFill>
                  <a:schemeClr val="tx2"/>
                </a:solidFill>
              </a:rPr>
              <a:t>Са једином разликом сада, уместо разломака, сабирци, умањеник, умањилац, разлика и збир су децимални бројеви.</a:t>
            </a:r>
            <a:endParaRPr lang="sr-Cyrl-RS" sz="2800" dirty="0">
              <a:solidFill>
                <a:schemeClr val="tx2"/>
              </a:solidFill>
            </a:endParaRPr>
          </a:p>
          <a:p>
            <a:endParaRPr lang="sr-Cyrl-RS" sz="2800" dirty="0">
              <a:solidFill>
                <a:schemeClr val="tx2"/>
              </a:solidFill>
            </a:endParaRPr>
          </a:p>
          <a:p>
            <a:endParaRPr lang="sr-Cyrl-RS" sz="2800" dirty="0" smtClean="0">
              <a:solidFill>
                <a:schemeClr val="tx2"/>
              </a:solidFill>
            </a:endParaRPr>
          </a:p>
          <a:p>
            <a:endParaRPr lang="sr-Cyrl-RS" sz="28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156E-E99B-45B1-887E-F945730F18F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844711"/>
      </p:ext>
    </p:extLst>
  </p:cSld>
  <p:clrMapOvr>
    <a:masterClrMapping/>
  </p:clrMapOvr>
  <p:transition spd="slow" advTm="10000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"/>
            <a:ext cx="7498080" cy="6096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b="1" u="sng" dirty="0" smtClean="0">
                <a:solidFill>
                  <a:srgbClr val="0070C0"/>
                </a:solidFill>
              </a:rPr>
              <a:t>Примери</a:t>
            </a:r>
            <a:r>
              <a:rPr lang="sr-Cyrl-RS" dirty="0" smtClean="0"/>
              <a:t> :</a:t>
            </a:r>
          </a:p>
          <a:p>
            <a:endParaRPr lang="sr-Cyrl-RS" dirty="0"/>
          </a:p>
          <a:p>
            <a:r>
              <a:rPr lang="sr-Cyrl-RS" dirty="0" smtClean="0">
                <a:solidFill>
                  <a:srgbClr val="C00000"/>
                </a:solidFill>
              </a:rPr>
              <a:t>1)</a:t>
            </a:r>
            <a:r>
              <a:rPr lang="sr-Cyrl-RS" dirty="0" smtClean="0"/>
              <a:t>   </a:t>
            </a:r>
            <a:r>
              <a:rPr lang="en-US" dirty="0" smtClean="0"/>
              <a:t>x</a:t>
            </a:r>
            <a:r>
              <a:rPr lang="sr-Cyrl-RS" dirty="0" smtClean="0"/>
              <a:t> – 0,81 = 1,5                </a:t>
            </a:r>
            <a:r>
              <a:rPr lang="sr-Cyrl-RS" dirty="0" smtClean="0">
                <a:solidFill>
                  <a:srgbClr val="C00000"/>
                </a:solidFill>
              </a:rPr>
              <a:t>3) </a:t>
            </a:r>
            <a:r>
              <a:rPr lang="en-US" dirty="0"/>
              <a:t>x</a:t>
            </a:r>
            <a:r>
              <a:rPr lang="sr-Cyrl-RS" dirty="0"/>
              <a:t> </a:t>
            </a:r>
            <a:r>
              <a:rPr lang="sr-Cyrl-RS" dirty="0" smtClean="0"/>
              <a:t>+  1,31 = 1,55</a:t>
            </a:r>
          </a:p>
          <a:p>
            <a:pPr marL="82296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      </a:t>
            </a:r>
            <a:r>
              <a:rPr lang="en-US" dirty="0" smtClean="0"/>
              <a:t>x</a:t>
            </a:r>
            <a:r>
              <a:rPr lang="sr-Cyrl-RS" dirty="0" smtClean="0"/>
              <a:t>  =  1,5  +  0,81                 </a:t>
            </a:r>
            <a:r>
              <a:rPr lang="en-US" dirty="0" smtClean="0"/>
              <a:t>x</a:t>
            </a:r>
            <a:r>
              <a:rPr lang="sr-Cyrl-RS" dirty="0" smtClean="0"/>
              <a:t> = 1,55 –  1,31</a:t>
            </a:r>
          </a:p>
          <a:p>
            <a:pPr marL="82296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      </a:t>
            </a:r>
            <a:r>
              <a:rPr lang="en-US" dirty="0" smtClean="0"/>
              <a:t>x</a:t>
            </a:r>
            <a:r>
              <a:rPr lang="sr-Cyrl-RS" dirty="0" smtClean="0"/>
              <a:t>   =  2,31                             </a:t>
            </a:r>
            <a:r>
              <a:rPr lang="en-US" dirty="0" smtClean="0"/>
              <a:t>x</a:t>
            </a:r>
            <a:r>
              <a:rPr lang="sr-Cyrl-RS" dirty="0" smtClean="0"/>
              <a:t> = 0,24 </a:t>
            </a:r>
          </a:p>
          <a:p>
            <a:pPr marL="82296" indent="0">
              <a:buNone/>
            </a:pPr>
            <a:endParaRPr lang="sr-Cyrl-RS" dirty="0"/>
          </a:p>
          <a:p>
            <a:pPr marL="82296" indent="0"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rgbClr val="C00000"/>
                </a:solidFill>
              </a:rPr>
              <a:t> 2)  </a:t>
            </a:r>
            <a:r>
              <a:rPr lang="sr-Cyrl-RS" dirty="0" smtClean="0"/>
              <a:t>8,42 – </a:t>
            </a:r>
            <a:r>
              <a:rPr lang="en-US" dirty="0" smtClean="0"/>
              <a:t>x</a:t>
            </a:r>
            <a:r>
              <a:rPr lang="sr-Cyrl-RS" dirty="0" smtClean="0"/>
              <a:t>  = 3,61              </a:t>
            </a:r>
            <a:r>
              <a:rPr lang="sr-Cyrl-RS" dirty="0" smtClean="0">
                <a:solidFill>
                  <a:srgbClr val="C00000"/>
                </a:solidFill>
              </a:rPr>
              <a:t>4) </a:t>
            </a:r>
            <a:r>
              <a:rPr lang="en-US" dirty="0"/>
              <a:t>x</a:t>
            </a:r>
            <a:r>
              <a:rPr lang="sr-Cyrl-RS" dirty="0"/>
              <a:t> </a:t>
            </a:r>
            <a:r>
              <a:rPr lang="sr-Cyrl-RS" dirty="0" smtClean="0"/>
              <a:t>+ 3,99 = 7,21</a:t>
            </a:r>
          </a:p>
          <a:p>
            <a:pPr marL="82296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      </a:t>
            </a:r>
            <a:r>
              <a:rPr lang="en-US" dirty="0" smtClean="0"/>
              <a:t>x</a:t>
            </a:r>
            <a:r>
              <a:rPr lang="sr-Cyrl-RS" dirty="0" smtClean="0"/>
              <a:t> = 8,42 </a:t>
            </a:r>
            <a:r>
              <a:rPr lang="sr-Cyrl-RS" dirty="0"/>
              <a:t> </a:t>
            </a:r>
            <a:r>
              <a:rPr lang="sr-Cyrl-RS" dirty="0" smtClean="0"/>
              <a:t>–  3,61                 </a:t>
            </a:r>
            <a:r>
              <a:rPr lang="en-US" dirty="0" smtClean="0"/>
              <a:t>x</a:t>
            </a:r>
            <a:r>
              <a:rPr lang="sr-Cyrl-RS" dirty="0" smtClean="0"/>
              <a:t>  = 7,21 –  3,99 </a:t>
            </a:r>
          </a:p>
          <a:p>
            <a:pPr marL="82296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      </a:t>
            </a:r>
            <a:r>
              <a:rPr lang="en-US" dirty="0" smtClean="0"/>
              <a:t>x</a:t>
            </a:r>
            <a:r>
              <a:rPr lang="sr-Cyrl-RS" dirty="0" smtClean="0"/>
              <a:t> =  4,81                                </a:t>
            </a:r>
            <a:r>
              <a:rPr lang="en-US" dirty="0" smtClean="0"/>
              <a:t>x</a:t>
            </a:r>
            <a:r>
              <a:rPr lang="sr-Cyrl-RS" dirty="0" smtClean="0"/>
              <a:t> =  3,22</a:t>
            </a:r>
          </a:p>
          <a:p>
            <a:pPr marL="82296" indent="0">
              <a:buNone/>
            </a:pPr>
            <a:r>
              <a:rPr lang="sr-Cyrl-R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156E-E99B-45B1-887E-F945730F18F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6203935"/>
      </p:ext>
    </p:extLst>
  </p:cSld>
  <p:clrMapOvr>
    <a:masterClrMapping/>
  </p:clrMapOvr>
  <p:transition spd="slow" advTm="1000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sr-Cyrl-RS" dirty="0" smtClean="0"/>
              <a:t>Користећи претходно  решити следеће примере:</a:t>
            </a:r>
          </a:p>
          <a:p>
            <a:endParaRPr lang="sr-Cyrl-RS" dirty="0"/>
          </a:p>
          <a:p>
            <a:r>
              <a:rPr lang="sr-Cyrl-R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1) </a:t>
            </a:r>
            <a:r>
              <a:rPr lang="en-US" dirty="0"/>
              <a:t>x</a:t>
            </a:r>
            <a:r>
              <a:rPr lang="sr-Cyrl-RS" dirty="0"/>
              <a:t> – </a:t>
            </a:r>
            <a:r>
              <a:rPr lang="sr-Cyrl-RS" dirty="0" smtClean="0"/>
              <a:t>5,71 </a:t>
            </a:r>
            <a:r>
              <a:rPr lang="sr-Cyrl-RS" dirty="0"/>
              <a:t>= </a:t>
            </a:r>
            <a:r>
              <a:rPr lang="sr-Cyrl-RS" dirty="0" smtClean="0"/>
              <a:t>11,50</a:t>
            </a:r>
            <a:r>
              <a:rPr lang="sr-Latn-RS" dirty="0" smtClean="0"/>
              <a:t>     ,      </a:t>
            </a:r>
            <a:r>
              <a:rPr lang="sr-Latn-R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 = ?</a:t>
            </a:r>
            <a:endParaRPr lang="sr-Cyrl-R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sr-Cyrl-RS" dirty="0"/>
          </a:p>
          <a:p>
            <a:r>
              <a:rPr lang="sr-Cyrl-RS" dirty="0" smtClean="0">
                <a:solidFill>
                  <a:srgbClr val="92D050"/>
                </a:solidFill>
              </a:rPr>
              <a:t>2) </a:t>
            </a:r>
            <a:r>
              <a:rPr lang="en-US" dirty="0" smtClean="0"/>
              <a:t>x</a:t>
            </a:r>
            <a:r>
              <a:rPr lang="sr-Cyrl-RS" dirty="0" smtClean="0"/>
              <a:t> + 0,21 = 4,15</a:t>
            </a:r>
            <a:r>
              <a:rPr lang="sr-Latn-RS" dirty="0" smtClean="0"/>
              <a:t>       ,     </a:t>
            </a:r>
            <a:r>
              <a:rPr lang="sr-Latn-RS" dirty="0" smtClean="0">
                <a:solidFill>
                  <a:srgbClr val="92D050"/>
                </a:solidFill>
              </a:rPr>
              <a:t>x = ?</a:t>
            </a:r>
            <a:endParaRPr lang="sr-Cyrl-RS" dirty="0" smtClean="0">
              <a:solidFill>
                <a:srgbClr val="92D050"/>
              </a:solidFill>
            </a:endParaRPr>
          </a:p>
          <a:p>
            <a:endParaRPr lang="sr-Cyrl-RS" dirty="0" smtClean="0"/>
          </a:p>
          <a:p>
            <a:r>
              <a:rPr lang="sr-Cyrl-RS" dirty="0" smtClean="0">
                <a:solidFill>
                  <a:srgbClr val="00B0F0"/>
                </a:solidFill>
              </a:rPr>
              <a:t>3)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sr-Cyrl-RS" dirty="0" smtClean="0"/>
              <a:t>7,28 </a:t>
            </a:r>
            <a:r>
              <a:rPr lang="sr-Cyrl-RS" dirty="0"/>
              <a:t>– </a:t>
            </a:r>
            <a:r>
              <a:rPr lang="en-US" dirty="0" smtClean="0"/>
              <a:t>x</a:t>
            </a:r>
            <a:r>
              <a:rPr lang="sr-Cyrl-RS" dirty="0" smtClean="0"/>
              <a:t> = 1,5</a:t>
            </a:r>
            <a:r>
              <a:rPr lang="sr-Latn-RS" dirty="0" smtClean="0"/>
              <a:t>          ,    </a:t>
            </a:r>
            <a:r>
              <a:rPr lang="sr-Latn-RS" dirty="0" smtClean="0">
                <a:solidFill>
                  <a:srgbClr val="00B0F0"/>
                </a:solidFill>
              </a:rPr>
              <a:t>x = ?</a:t>
            </a:r>
            <a:endParaRPr lang="sr-Cyrl-RS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sr-Cyrl-RS" dirty="0" smtClean="0"/>
          </a:p>
          <a:p>
            <a:r>
              <a:rPr lang="sr-Cyrl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4)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x</a:t>
            </a:r>
            <a:r>
              <a:rPr lang="sr-Cyrl-RS" dirty="0"/>
              <a:t> + </a:t>
            </a:r>
            <a:r>
              <a:rPr lang="sr-Cyrl-RS" dirty="0" smtClean="0"/>
              <a:t>17,15 </a:t>
            </a:r>
            <a:r>
              <a:rPr lang="sr-Cyrl-RS" dirty="0"/>
              <a:t>= </a:t>
            </a:r>
            <a:r>
              <a:rPr lang="sr-Cyrl-RS" dirty="0" smtClean="0"/>
              <a:t>21,00</a:t>
            </a:r>
            <a:r>
              <a:rPr lang="sr-Latn-RS" dirty="0" smtClean="0"/>
              <a:t>     ,    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 = ?</a:t>
            </a:r>
            <a:endParaRPr lang="sr-Cyrl-R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156E-E99B-45B1-887E-F945730F18F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Chevron 10"/>
          <p:cNvSpPr/>
          <p:nvPr/>
        </p:nvSpPr>
        <p:spPr>
          <a:xfrm>
            <a:off x="4857752" y="5715016"/>
            <a:ext cx="50006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5572132" y="5715016"/>
            <a:ext cx="50006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286512" y="5715016"/>
            <a:ext cx="50006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7072330" y="5715016"/>
            <a:ext cx="50006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7786710" y="5715016"/>
            <a:ext cx="50006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7159075"/>
      </p:ext>
    </p:extLst>
  </p:cSld>
  <p:clrMapOvr>
    <a:masterClrMapping/>
  </p:clrMapOvr>
  <p:transition spd="slow" advTm="10000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7943088" cy="678180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sr-Cyrl-RS" i="1" u="sng" dirty="0" smtClean="0"/>
              <a:t>Напомена</a:t>
            </a:r>
            <a:r>
              <a:rPr lang="sr-Cyrl-RS" dirty="0" smtClean="0"/>
              <a:t>:  Ради лакшег рачунања када сабирамо или одузимамо децималне бројеве </a:t>
            </a:r>
            <a:r>
              <a:rPr lang="sr-Cyrl-RS" u="sng" dirty="0" smtClean="0">
                <a:solidFill>
                  <a:srgbClr val="0070C0"/>
                </a:solidFill>
              </a:rPr>
              <a:t>потписујемо</a:t>
            </a:r>
            <a:r>
              <a:rPr lang="sr-Cyrl-RS" dirty="0" smtClean="0"/>
              <a:t> их један </a:t>
            </a:r>
            <a:r>
              <a:rPr lang="sr-Cyrl-RS" u="sng" dirty="0" smtClean="0">
                <a:solidFill>
                  <a:srgbClr val="0070C0"/>
                </a:solidFill>
              </a:rPr>
              <a:t>испод</a:t>
            </a:r>
            <a:r>
              <a:rPr lang="sr-Cyrl-RS" dirty="0" smtClean="0"/>
              <a:t> другог, тако да цео број буде испод целог дела, децимална запета испод децималне запете, десети део испод десетог, стоти испод стотог и тако даље.</a:t>
            </a:r>
          </a:p>
          <a:p>
            <a:pPr>
              <a:buNone/>
            </a:pPr>
            <a:endParaRPr lang="sr-Cyrl-RS" dirty="0"/>
          </a:p>
          <a:p>
            <a:r>
              <a:rPr lang="sr-Cyrl-RS" b="1" u="sng" dirty="0" smtClean="0"/>
              <a:t>На пример</a:t>
            </a:r>
            <a:r>
              <a:rPr lang="sr-Cyrl-RS" dirty="0" smtClean="0"/>
              <a:t>:   Куповали смо намирнице у продавници и желимо да срачунамо колико смо новца потрошили, то радимо на следећи начин:</a:t>
            </a:r>
          </a:p>
          <a:p>
            <a:endParaRPr lang="sr-Cyrl-RS" dirty="0"/>
          </a:p>
          <a:p>
            <a:r>
              <a:rPr lang="sr-Cyrl-RS" dirty="0" smtClean="0"/>
              <a:t>Сир             325,62</a:t>
            </a:r>
          </a:p>
          <a:p>
            <a:r>
              <a:rPr lang="sr-Cyrl-RS" dirty="0" smtClean="0"/>
              <a:t>Млеко         72,45</a:t>
            </a:r>
          </a:p>
          <a:p>
            <a:r>
              <a:rPr lang="sr-Cyrl-RS" dirty="0" smtClean="0"/>
              <a:t>Јогурт        114,51 </a:t>
            </a:r>
          </a:p>
          <a:p>
            <a:r>
              <a:rPr lang="sr-Cyrl-RS" dirty="0" smtClean="0"/>
              <a:t>Хлеб             53,25</a:t>
            </a:r>
          </a:p>
          <a:p>
            <a:r>
              <a:rPr lang="sr-Cyrl-RS" dirty="0" smtClean="0"/>
              <a:t>укупно:     565,83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6172200"/>
            <a:ext cx="304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156E-E99B-45B1-887E-F945730F18F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2979130"/>
      </p:ext>
    </p:extLst>
  </p:cSld>
  <p:clrMapOvr>
    <a:masterClrMapping/>
  </p:clrMapOvr>
  <p:transition spd="slow" advTm="10000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0"/>
            <a:ext cx="7866888" cy="6705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sz="2400" dirty="0" smtClean="0"/>
              <a:t>Још једном вас све молимо да </a:t>
            </a:r>
            <a:r>
              <a:rPr lang="sr-Cyrl-RS" sz="2400" smtClean="0"/>
              <a:t>нам </a:t>
            </a:r>
            <a:r>
              <a:rPr lang="sr-Cyrl-RS" sz="2400" smtClean="0"/>
              <a:t>не </a:t>
            </a:r>
            <a:r>
              <a:rPr lang="sr-Cyrl-RS" sz="2400" dirty="0" smtClean="0"/>
              <a:t>шаљете домаће задатке за које вам то не тражимо</a:t>
            </a:r>
            <a:r>
              <a:rPr lang="sr-Latn-RS" sz="2400" dirty="0" smtClean="0"/>
              <a:t>.</a:t>
            </a:r>
            <a:r>
              <a:rPr lang="sr-Cyrl-RS" sz="2400" dirty="0" smtClean="0"/>
              <a:t> </a:t>
            </a:r>
            <a:endParaRPr lang="sr-Latn-RS" sz="2400" dirty="0" smtClean="0"/>
          </a:p>
          <a:p>
            <a:r>
              <a:rPr lang="sr-Cyrl-RS" sz="2400" dirty="0" smtClean="0"/>
              <a:t>Примере које сте добили провежбајте, као и један списак намирница које купите ових дана. </a:t>
            </a:r>
            <a:endParaRPr lang="sr-Latn-RS" sz="2400" dirty="0" smtClean="0"/>
          </a:p>
          <a:p>
            <a:r>
              <a:rPr lang="sr-Cyrl-RS" sz="2400" dirty="0" smtClean="0"/>
              <a:t>У петак ћете добити домаћи који ће објединити целу недељу па нама тада све достављате. </a:t>
            </a:r>
          </a:p>
          <a:p>
            <a:pPr>
              <a:buNone/>
            </a:pPr>
            <a:endParaRPr lang="sr-Cyrl-RS" dirty="0"/>
          </a:p>
          <a:p>
            <a:r>
              <a:rPr lang="sr-Cyrl-RS" sz="2400" dirty="0"/>
              <a:t>Велики поздрав од ваших наставница, будите добри и чувајте се! </a:t>
            </a:r>
          </a:p>
          <a:p>
            <a:pPr marL="82296" indent="0">
              <a:buNone/>
            </a:pPr>
            <a:r>
              <a:rPr lang="sr-Cyrl-RS" sz="2400" dirty="0" smtClean="0"/>
              <a:t>                                                                              Марија и Јована  </a:t>
            </a:r>
            <a:endParaRPr lang="en-US" sz="2400" dirty="0" smtClean="0"/>
          </a:p>
          <a:p>
            <a:pPr marL="82296" indent="0">
              <a:buNone/>
            </a:pPr>
            <a:r>
              <a:rPr lang="sr-Cyrl-RS" sz="2400" dirty="0" smtClean="0"/>
              <a:t>            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22613">
            <a:off x="2237103" y="3981443"/>
            <a:ext cx="2761074" cy="23951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1279">
            <a:off x="5758312" y="4410497"/>
            <a:ext cx="2686050" cy="1704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156E-E99B-45B1-887E-F945730F18F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Heart 6"/>
          <p:cNvSpPr/>
          <p:nvPr/>
        </p:nvSpPr>
        <p:spPr>
          <a:xfrm rot="20630433">
            <a:off x="6952229" y="2451644"/>
            <a:ext cx="500066" cy="500066"/>
          </a:xfrm>
          <a:prstGeom prst="hear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883569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123</TotalTime>
  <Words>346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Jедначине у вези са сабирањем и одузимањем разломака у децималном запису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Jедначине у вези са сабирањем и одузимањем разломака у децималном запису</dc:title>
  <dc:creator>Admin</dc:creator>
  <cp:lastModifiedBy>Marija</cp:lastModifiedBy>
  <cp:revision>15</cp:revision>
  <dcterms:created xsi:type="dcterms:W3CDTF">2020-03-24T20:24:34Z</dcterms:created>
  <dcterms:modified xsi:type="dcterms:W3CDTF">2020-03-25T20:03:01Z</dcterms:modified>
</cp:coreProperties>
</file>